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6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7" r:id="rId2"/>
    <p:sldId id="431" r:id="rId3"/>
    <p:sldId id="413" r:id="rId4"/>
    <p:sldId id="414" r:id="rId5"/>
    <p:sldId id="415" r:id="rId6"/>
    <p:sldId id="416" r:id="rId7"/>
    <p:sldId id="453" r:id="rId8"/>
    <p:sldId id="417" r:id="rId9"/>
    <p:sldId id="418" r:id="rId10"/>
    <p:sldId id="419" r:id="rId11"/>
    <p:sldId id="420" r:id="rId12"/>
    <p:sldId id="427" r:id="rId13"/>
    <p:sldId id="426" r:id="rId14"/>
    <p:sldId id="421" r:id="rId15"/>
    <p:sldId id="432" r:id="rId16"/>
    <p:sldId id="422" r:id="rId17"/>
    <p:sldId id="423" r:id="rId18"/>
    <p:sldId id="454" r:id="rId19"/>
    <p:sldId id="455" r:id="rId20"/>
    <p:sldId id="424" r:id="rId21"/>
    <p:sldId id="425" r:id="rId22"/>
    <p:sldId id="428" r:id="rId23"/>
    <p:sldId id="429" r:id="rId24"/>
    <p:sldId id="433" r:id="rId25"/>
    <p:sldId id="430" r:id="rId26"/>
    <p:sldId id="404" r:id="rId27"/>
  </p:sldIdLst>
  <p:sldSz cx="9144000" cy="5143500" type="screen16x9"/>
  <p:notesSz cx="6797675" cy="9928225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4660"/>
  </p:normalViewPr>
  <p:slideViewPr>
    <p:cSldViewPr showGuides="1">
      <p:cViewPr varScale="1">
        <p:scale>
          <a:sx n="144" d="100"/>
          <a:sy n="144" d="100"/>
        </p:scale>
        <p:origin x="-8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12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日期占位符 11266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页脚占位符 11267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灯片编号占位符 11268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738892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眉占位符 92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3252" name="幻灯片图像占位符 9219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7" name="文本占位符 9220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52431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206015"/>
            <a:ext cx="2060178" cy="441084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61104" cy="441084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5409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5120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5120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51202"/>
          <p:cNvSpPr>
            <a:spLocks noGrp="1"/>
          </p:cNvSpPr>
          <p:nvPr>
            <p:ph type="body" idx="5"/>
          </p:nvPr>
        </p:nvSpPr>
        <p:spPr>
          <a:xfrm>
            <a:off x="468313" y="1222375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204" name="日期占位符 5120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962C8B-B14F-4D97-AF65-F5344CB8AC3E}" type="datetime1">
              <a:rPr kumimoji="0" lang="zh-CN" altLang="en-US" sz="10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2020/11/26</a:t>
            </a:fld>
            <a:endParaRPr kumimoji="0" lang="zh-CN" altLang="en-US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5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6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3079" name="图片 51206" descr="孔隆教育PPT模板(上)空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1440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51207" descr="图片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5057775"/>
            <a:ext cx="9144000" cy="873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+mn-lt"/>
          <a:ea typeface="+mn-ea"/>
          <a:cs typeface="+mn-cs"/>
        </a:defRPr>
      </a:lvl1pPr>
      <a:lvl2pPr marL="557530" lvl="1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10" Type="http://schemas.openxmlformats.org/officeDocument/2006/relationships/image" Target="../media/image30.png"/><Relationship Id="rId4" Type="http://schemas.openxmlformats.org/officeDocument/2006/relationships/tags" Target="../tags/tag11.xml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microsoft.com/office/2007/relationships/media" Target="file:///G:\&#35838;&#20214;\&#20154;&#25945;&#29256;&#21021;&#20013;&#29289;&#29702;8&#24180;&#32423;&#19978;&#20876;&#20840;&#22871;&#25945;&#23398;&#36164;&#26009;\&#35838;&#20214;\&#31532;&#22235;&#31456;%20&#20809;&#29616;&#35937;\&#26085;&#39135;&#21644;&#26376;&#39135;.swf" TargetMode="External"/><Relationship Id="rId7" Type="http://schemas.openxmlformats.org/officeDocument/2006/relationships/tags" Target="../tags/tag19.xml"/><Relationship Id="rId12" Type="http://schemas.openxmlformats.org/officeDocument/2006/relationships/image" Target="../media/image33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18.xml"/><Relationship Id="rId11" Type="http://schemas.openxmlformats.org/officeDocument/2006/relationships/image" Target="../media/image32.jpeg"/><Relationship Id="rId5" Type="http://schemas.openxmlformats.org/officeDocument/2006/relationships/tags" Target="../tags/tag17.xml"/><Relationship Id="rId10" Type="http://schemas.openxmlformats.org/officeDocument/2006/relationships/image" Target="../media/image31.png"/><Relationship Id="rId4" Type="http://schemas.openxmlformats.org/officeDocument/2006/relationships/video" Target="file:///G:\&#35838;&#20214;\&#20154;&#25945;&#29256;&#21021;&#20013;&#29289;&#29702;8&#24180;&#32423;&#19978;&#20876;&#20840;&#22871;&#25945;&#23398;&#36164;&#26009;\&#35838;&#20214;\&#31532;&#22235;&#31456;%20&#20809;&#29616;&#35937;\&#26085;&#39135;&#21644;&#26376;&#39135;.swf" TargetMode="External"/><Relationship Id="rId9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media" Target="file:///G:\&#35838;&#20214;\&#20154;&#25945;&#29256;&#21021;&#20013;&#29289;&#29702;8&#24180;&#32423;&#19978;&#20876;&#20840;&#22871;&#25945;&#23398;&#36164;&#26009;\&#35838;&#20214;\&#31532;&#22235;&#31456;%20&#20809;&#29616;&#35937;\&#23567;&#23380;&#25104;&#20687;.swf" TargetMode="Externa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video" Target="file:///G:\&#35838;&#20214;\&#20154;&#25945;&#29256;&#21021;&#20013;&#29289;&#29702;8&#24180;&#32423;&#19978;&#20876;&#20840;&#22871;&#25945;&#23398;&#36164;&#26009;\&#35838;&#20214;\&#31532;&#22235;&#31456;%20&#20809;&#29616;&#35937;\&#23567;&#23380;&#25104;&#20687;.swf" TargetMode="External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36.jpe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35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video" Target="../media/media2.wmv"/><Relationship Id="rId7" Type="http://schemas.openxmlformats.org/officeDocument/2006/relationships/slideLayout" Target="../slideLayouts/slideLayout7.xml"/><Relationship Id="rId2" Type="http://schemas.microsoft.com/office/2007/relationships/media" Target="../media/media2.wmv"/><Relationship Id="rId1" Type="http://schemas.openxmlformats.org/officeDocument/2006/relationships/tags" Target="../tags/tag31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tags" Target="../tags/tag3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41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tags" Target="../tags/tag5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43.png"/><Relationship Id="rId5" Type="http://schemas.openxmlformats.org/officeDocument/2006/relationships/tags" Target="../tags/tag69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image" Target="../media/image43.jpeg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image" Target="../media/image45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2" Type="http://schemas.openxmlformats.org/officeDocument/2006/relationships/tags" Target="../tags/tag70.xml"/><Relationship Id="rId1" Type="http://schemas.openxmlformats.org/officeDocument/2006/relationships/tags" Target="../tags/tag68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image" Target="../media/image47.png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image" Target="../media/image46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80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 txBox="1">
            <a:spLocks noGrp="1"/>
          </p:cNvSpPr>
          <p:nvPr/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pic>
        <p:nvPicPr>
          <p:cNvPr id="9220" name="图片 9219" descr="物理课件背景图片2"/>
          <p:cNvPicPr>
            <a:picLocks noChangeAspect="1"/>
          </p:cNvPicPr>
          <p:nvPr/>
        </p:nvPicPr>
        <p:blipFill>
          <a:blip r:embed="rId2"/>
          <a:srcRect t="32976" b="3520"/>
          <a:stretch>
            <a:fillRect/>
          </a:stretch>
        </p:blipFill>
        <p:spPr>
          <a:xfrm>
            <a:off x="-635" y="1544320"/>
            <a:ext cx="9146540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1042035" y="1151255"/>
            <a:ext cx="6805930" cy="73406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3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4.1  </a:t>
            </a:r>
            <a:r>
              <a:rPr lang="zh-CN" altLang="en-US" sz="3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光的直线传播</a:t>
            </a:r>
            <a:endParaRPr kumimoji="0" lang="zh-CN" altLang="en-US" sz="3800" b="1" i="0" u="none" strike="noStrike" cap="none" normalizeH="0" baseline="0" noProof="1" smtClean="0">
              <a:ln>
                <a:noFill/>
              </a:ln>
              <a:solidFill>
                <a:srgbClr val="0070C0"/>
              </a:solidFill>
              <a:effectLst/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099" name="文本框 3"/>
          <p:cNvSpPr txBox="1"/>
          <p:nvPr/>
        </p:nvSpPr>
        <p:spPr>
          <a:xfrm>
            <a:off x="2878138" y="48291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2843808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光线的描述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0" y="1009410"/>
            <a:ext cx="9144000" cy="1315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在物理学中，用一条带箭头的直线表示光的</a:t>
            </a:r>
            <a:r>
              <a:rPr lang="zh-CN" altLang="en-US" sz="280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传播路径</a:t>
            </a:r>
            <a:r>
              <a:rPr lang="zh-CN" altLang="en-US" sz="2800">
                <a:solidFill>
                  <a:srgbClr val="0000F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和</a:t>
            </a:r>
            <a:r>
              <a:rPr lang="zh-CN" altLang="en-US" sz="280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方向</a:t>
            </a:r>
            <a:r>
              <a:rPr lang="zh-CN" altLang="en-US" sz="2800">
                <a:solidFill>
                  <a:srgbClr val="0000F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，将这条带箭头的直线称为</a:t>
            </a:r>
            <a:r>
              <a:rPr lang="zh-CN" altLang="en-US" sz="280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光线</a:t>
            </a:r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。</a:t>
            </a:r>
          </a:p>
        </p:txBody>
      </p:sp>
      <p:sp>
        <p:nvSpPr>
          <p:cNvPr id="4" name="直接连接符 3"/>
          <p:cNvSpPr/>
          <p:nvPr>
            <p:custDataLst>
              <p:tags r:id="rId3"/>
            </p:custDataLst>
          </p:nvPr>
        </p:nvSpPr>
        <p:spPr>
          <a:xfrm>
            <a:off x="1439863" y="2864438"/>
            <a:ext cx="5113337" cy="0"/>
          </a:xfrm>
          <a:prstGeom prst="line">
            <a:avLst/>
          </a:prstGeom>
          <a:ln w="762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5" name="文本框 27651"/>
          <p:cNvSpPr txBox="1"/>
          <p:nvPr>
            <p:custDataLst>
              <p:tags r:id="rId4"/>
            </p:custDataLst>
          </p:nvPr>
        </p:nvSpPr>
        <p:spPr>
          <a:xfrm>
            <a:off x="6553200" y="2575513"/>
            <a:ext cx="11509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</a:rPr>
              <a:t>方向</a:t>
            </a:r>
          </a:p>
        </p:txBody>
      </p:sp>
      <p:sp>
        <p:nvSpPr>
          <p:cNvPr id="6" name="文本框 27652"/>
          <p:cNvSpPr txBox="1"/>
          <p:nvPr>
            <p:custDataLst>
              <p:tags r:id="rId5"/>
            </p:custDataLst>
          </p:nvPr>
        </p:nvSpPr>
        <p:spPr>
          <a:xfrm>
            <a:off x="3213100" y="2288175"/>
            <a:ext cx="229500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</a:rPr>
              <a:t>传播路径</a:t>
            </a:r>
          </a:p>
        </p:txBody>
      </p:sp>
      <p:sp>
        <p:nvSpPr>
          <p:cNvPr id="7" name="文本框 27653"/>
          <p:cNvSpPr txBox="1"/>
          <p:nvPr>
            <p:custDataLst>
              <p:tags r:id="rId6"/>
            </p:custDataLst>
          </p:nvPr>
        </p:nvSpPr>
        <p:spPr>
          <a:xfrm>
            <a:off x="0" y="3219822"/>
            <a:ext cx="9144000" cy="13152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光线是一种抽象出来的物理模型</a:t>
            </a:r>
            <a:r>
              <a:rPr lang="zh-CN" altLang="en-US" sz="2800" smtClean="0">
                <a:solidFill>
                  <a:srgbClr val="0000F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实际并不存在</a:t>
            </a:r>
            <a:r>
              <a:rPr lang="zh-CN" altLang="en-US" sz="2800">
                <a:solidFill>
                  <a:srgbClr val="0000F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，但光是实际存在的。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3419872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光沿</a:t>
            </a:r>
            <a:r>
              <a:rPr lang="zh-CN" altLang="en-US" sz="2800" b="1" smtClean="0">
                <a:solidFill>
                  <a:schemeClr val="bg1"/>
                </a:solidFill>
              </a:rPr>
              <a:t>直线传播现象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3074" name="Picture 2" descr="G:\课件\人教版初中物理8年级上册全套教学资料\课件\第四章 光现象\06904005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032" y="2715766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>
            <p:custDataLst>
              <p:tags r:id="rId3"/>
            </p:custDataLst>
          </p:nvPr>
        </p:nvSpPr>
        <p:spPr>
          <a:xfrm>
            <a:off x="502064" y="465998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影子的形成</a:t>
            </a:r>
            <a:endParaRPr lang="zh-CN" altLang="en-US"/>
          </a:p>
        </p:txBody>
      </p:sp>
      <p:sp>
        <p:nvSpPr>
          <p:cNvPr id="17" name="文本占位符 24578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0" y="1059582"/>
            <a:ext cx="9144000" cy="136815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 smtClean="0">
                <a:solidFill>
                  <a:srgbClr val="0066CC"/>
                </a:solidFill>
                <a:latin typeface="宋体" panose="02010600030101010101" pitchFamily="2" charset="-122"/>
              </a:rPr>
              <a:t>影子</a:t>
            </a:r>
            <a:r>
              <a:rPr lang="zh-CN" altLang="en-US" sz="2400" b="1">
                <a:solidFill>
                  <a:srgbClr val="0066CC"/>
                </a:solidFill>
                <a:latin typeface="宋体" panose="02010600030101010101" pitchFamily="2" charset="-122"/>
              </a:rPr>
              <a:t>的形成</a:t>
            </a:r>
            <a:r>
              <a:rPr lang="zh-CN" altLang="en-US" sz="2400" b="1" smtClean="0">
                <a:solidFill>
                  <a:srgbClr val="0066CC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400" b="1" smtClean="0">
                <a:solidFill>
                  <a:schemeClr val="tx2"/>
                </a:solidFill>
                <a:latin typeface="宋体" panose="02010600030101010101" pitchFamily="2" charset="-122"/>
              </a:rPr>
              <a:t>光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在传播过程中遇到不透明的物体，在物体后面便形成了</a:t>
            </a:r>
            <a:r>
              <a:rPr lang="zh-CN" altLang="en-US" sz="2400" b="1" smtClean="0">
                <a:solidFill>
                  <a:schemeClr val="tx2"/>
                </a:solidFill>
                <a:latin typeface="宋体" panose="02010600030101010101" pitchFamily="2" charset="-122"/>
              </a:rPr>
              <a:t>影子。</a:t>
            </a:r>
            <a:endParaRPr lang="en-US" altLang="zh-CN" sz="2400" b="1" smtClean="0">
              <a:solidFill>
                <a:schemeClr val="tx2"/>
              </a:solidFill>
              <a:latin typeface="宋体" pitchFamily="2" charset="-122"/>
            </a:endParaRPr>
          </a:p>
          <a:p>
            <a:pPr marL="0" indent="0">
              <a:lnSpc>
                <a:spcPct val="120000"/>
              </a:lnSpc>
              <a:buClr>
                <a:schemeClr val="bg1"/>
              </a:buClr>
              <a:buNone/>
            </a:pPr>
            <a:r>
              <a:rPr lang="zh-CN" altLang="en-US" sz="2400" b="1">
                <a:solidFill>
                  <a:srgbClr val="0066CC"/>
                </a:solidFill>
                <a:latin typeface="宋体" panose="02010600030101010101" pitchFamily="2" charset="-122"/>
              </a:rPr>
              <a:t>影子的变化：</a:t>
            </a:r>
            <a:r>
              <a:rPr lang="zh-CN" altLang="en-US" sz="2400" b="1" smtClean="0">
                <a:solidFill>
                  <a:schemeClr val="tx2"/>
                </a:solidFill>
                <a:latin typeface="宋体" panose="02010600030101010101" pitchFamily="2" charset="-122"/>
              </a:rPr>
              <a:t>人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走过路灯过程中他的影子是如何变化的？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4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3928" y="2905017"/>
            <a:ext cx="3779925" cy="1754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9" name="直接箭头连接符 28"/>
          <p:cNvCxnSpPr/>
          <p:nvPr>
            <p:custDataLst>
              <p:tags r:id="rId6"/>
            </p:custDataLst>
          </p:nvPr>
        </p:nvCxnSpPr>
        <p:spPr>
          <a:xfrm flipH="1">
            <a:off x="6208050" y="2941175"/>
            <a:ext cx="1080120" cy="1430996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>
            <p:custDataLst>
              <p:tags r:id="rId7"/>
            </p:custDataLst>
          </p:nvPr>
        </p:nvSpPr>
        <p:spPr>
          <a:xfrm>
            <a:off x="4355976" y="465998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影子的变化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3419872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光沿</a:t>
            </a:r>
            <a:r>
              <a:rPr lang="zh-CN" altLang="en-US" sz="2800" b="1" smtClean="0">
                <a:solidFill>
                  <a:schemeClr val="bg1"/>
                </a:solidFill>
              </a:rPr>
              <a:t>直线传播现象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2915816" y="3147814"/>
            <a:ext cx="284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日食和月食</a:t>
            </a:r>
            <a:endParaRPr lang="zh-CN" altLang="en-US"/>
          </a:p>
        </p:txBody>
      </p:sp>
      <p:pic>
        <p:nvPicPr>
          <p:cNvPr id="14" name="日食和月食.swf">
            <a:hlinkClick r:id="" action="ppaction://media"/>
          </p:cNvPr>
          <p:cNvPicPr>
            <a:picLocks noRot="1" noChangeAspect="1"/>
          </p:cNvPicPr>
          <p:nvPr>
            <a:videoFile r:link="rId4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1203598"/>
            <a:ext cx="2702276" cy="1944216"/>
          </a:xfrm>
          <a:prstGeom prst="rect">
            <a:avLst/>
          </a:prstGeom>
        </p:spPr>
      </p:pic>
      <p:sp>
        <p:nvSpPr>
          <p:cNvPr id="43" name="文本框 35877"/>
          <p:cNvSpPr txBox="1"/>
          <p:nvPr>
            <p:custDataLst>
              <p:tags r:id="rId6"/>
            </p:custDataLst>
          </p:nvPr>
        </p:nvSpPr>
        <p:spPr>
          <a:xfrm>
            <a:off x="-11842" y="3651870"/>
            <a:ext cx="7777162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smtClean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请描述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出日食和月食的</a:t>
            </a:r>
            <a:r>
              <a:rPr lang="zh-CN" altLang="en-US" sz="2400" b="1" smtClean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成因。</a:t>
            </a:r>
            <a:endParaRPr lang="zh-CN" altLang="en-US" sz="2400" b="1">
              <a:solidFill>
                <a:schemeClr val="tx2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44" name="Picture 2" descr="M130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771799" y="1203598"/>
            <a:ext cx="2832633" cy="19442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Picture 2" descr="0570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652120" y="1203599"/>
            <a:ext cx="3420492" cy="1944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3419872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光沿</a:t>
            </a:r>
            <a:r>
              <a:rPr lang="zh-CN" altLang="en-US" sz="2800" b="1" smtClean="0">
                <a:solidFill>
                  <a:schemeClr val="bg1"/>
                </a:solidFill>
              </a:rPr>
              <a:t>直线传播现象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>
            <p:custDataLst>
              <p:tags r:id="rId2"/>
            </p:custDataLst>
          </p:nvPr>
        </p:nvSpPr>
        <p:spPr>
          <a:xfrm>
            <a:off x="-19720" y="333248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小孔成像</a:t>
            </a:r>
            <a:endParaRPr lang="zh-CN" altLang="en-US"/>
          </a:p>
        </p:txBody>
      </p:sp>
      <p:pic>
        <p:nvPicPr>
          <p:cNvPr id="15" name="小孔成像.swf">
            <a:hlinkClick r:id="" action="ppaction://media"/>
          </p:cNvPr>
          <p:cNvPicPr>
            <a:picLocks noRot="1" noChangeAspect="1"/>
          </p:cNvPicPr>
          <p:nvPr>
            <a:videoFile r:link="rId4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288" y="1203598"/>
            <a:ext cx="2736304" cy="21288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27"/>
          <a:stretch>
            <a:fillRect/>
          </a:stretch>
        </p:blipFill>
        <p:spPr bwMode="auto">
          <a:xfrm>
            <a:off x="2843808" y="1217593"/>
            <a:ext cx="6191250" cy="211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2843808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小孔成像</a:t>
            </a:r>
            <a:r>
              <a:rPr lang="zh-CN" altLang="en-US" sz="2800" b="1">
                <a:solidFill>
                  <a:schemeClr val="bg1"/>
                </a:solidFill>
              </a:rPr>
              <a:t>特点</a:t>
            </a: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0" y="1059582"/>
            <a:ext cx="914400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smtClean="0">
                <a:latin typeface="+mj-ea"/>
                <a:ea typeface="+mj-ea"/>
              </a:rPr>
              <a:t>a.</a:t>
            </a:r>
            <a:r>
              <a:rPr lang="zh-CN" altLang="en-US" sz="2400" b="1" smtClean="0">
                <a:latin typeface="+mj-ea"/>
                <a:ea typeface="+mj-ea"/>
              </a:rPr>
              <a:t>小孔</a:t>
            </a:r>
            <a:r>
              <a:rPr lang="zh-CN" altLang="en-US" sz="2400" b="1">
                <a:latin typeface="+mj-ea"/>
                <a:ea typeface="+mj-ea"/>
              </a:rPr>
              <a:t>成像中像的形状的判断，小孔成像时物体经小孔在屏上形成了</a:t>
            </a:r>
            <a:r>
              <a:rPr lang="zh-CN" altLang="en-US" sz="2400" b="1" u="sng">
                <a:solidFill>
                  <a:srgbClr val="FF0000"/>
                </a:solidFill>
                <a:latin typeface="+mj-ea"/>
                <a:ea typeface="+mj-ea"/>
              </a:rPr>
              <a:t>倒立的</a:t>
            </a:r>
            <a:r>
              <a:rPr lang="zh-CN" altLang="en-US" sz="2400" b="1" u="sng">
                <a:latin typeface="+mj-ea"/>
                <a:ea typeface="+mj-ea"/>
              </a:rPr>
              <a:t>、</a:t>
            </a:r>
            <a:r>
              <a:rPr lang="zh-CN" altLang="en-US" sz="2400" b="1" u="sng">
                <a:solidFill>
                  <a:srgbClr val="FF0000"/>
                </a:solidFill>
                <a:latin typeface="+mj-ea"/>
                <a:ea typeface="+mj-ea"/>
              </a:rPr>
              <a:t>大小不定</a:t>
            </a:r>
            <a:r>
              <a:rPr lang="zh-CN" altLang="en-US" sz="2400" b="1">
                <a:latin typeface="+mj-ea"/>
                <a:ea typeface="+mj-ea"/>
              </a:rPr>
              <a:t>的实像。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smtClean="0">
                <a:latin typeface="+mj-ea"/>
                <a:ea typeface="+mj-ea"/>
              </a:rPr>
              <a:t>b.</a:t>
            </a:r>
            <a:r>
              <a:rPr lang="zh-CN" altLang="en-US" sz="2400" b="1" smtClean="0">
                <a:latin typeface="+mj-ea"/>
                <a:ea typeface="+mj-ea"/>
              </a:rPr>
              <a:t>像</a:t>
            </a:r>
            <a:r>
              <a:rPr lang="zh-CN" altLang="en-US" sz="2400" b="1">
                <a:latin typeface="+mj-ea"/>
                <a:ea typeface="+mj-ea"/>
              </a:rPr>
              <a:t>的形状与物体</a:t>
            </a:r>
            <a:r>
              <a:rPr lang="zh-CN" altLang="en-US" sz="2400" b="1" smtClean="0">
                <a:latin typeface="+mj-ea"/>
                <a:ea typeface="+mj-ea"/>
              </a:rPr>
              <a:t>形状</a:t>
            </a:r>
            <a:r>
              <a:rPr lang="zh-CN" altLang="en-US" sz="2400" b="1" u="sng">
                <a:solidFill>
                  <a:srgbClr val="FF0000"/>
                </a:solidFill>
                <a:latin typeface="+mj-ea"/>
                <a:ea typeface="+mj-ea"/>
              </a:rPr>
              <a:t>相似</a:t>
            </a:r>
            <a:r>
              <a:rPr lang="zh-CN" altLang="en-US" sz="2400" b="1" smtClean="0">
                <a:latin typeface="+mj-ea"/>
                <a:ea typeface="+mj-ea"/>
              </a:rPr>
              <a:t>，</a:t>
            </a:r>
            <a:r>
              <a:rPr lang="zh-CN" altLang="en-US" sz="2400" b="1">
                <a:latin typeface="+mj-ea"/>
                <a:ea typeface="+mj-ea"/>
              </a:rPr>
              <a:t>与小孔的形状</a:t>
            </a:r>
            <a:r>
              <a:rPr lang="zh-CN" altLang="en-US" sz="2400" b="1" u="sng">
                <a:solidFill>
                  <a:srgbClr val="FF0000"/>
                </a:solidFill>
                <a:latin typeface="+mj-ea"/>
                <a:ea typeface="+mj-ea"/>
              </a:rPr>
              <a:t>没有任何关系</a:t>
            </a:r>
            <a:r>
              <a:rPr lang="zh-CN" altLang="en-US" sz="2400" b="1">
                <a:latin typeface="+mj-ea"/>
                <a:ea typeface="+mj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+mj-ea"/>
                <a:ea typeface="+mj-ea"/>
              </a:rPr>
              <a:t>c.</a:t>
            </a:r>
            <a:r>
              <a:rPr lang="zh-CN" altLang="en-US" sz="2400" b="1" smtClean="0">
                <a:latin typeface="+mj-ea"/>
                <a:ea typeface="+mj-ea"/>
              </a:rPr>
              <a:t>倒立</a:t>
            </a:r>
            <a:r>
              <a:rPr lang="zh-CN" altLang="en-US" sz="2400" b="1">
                <a:latin typeface="+mj-ea"/>
                <a:ea typeface="+mj-ea"/>
              </a:rPr>
              <a:t>的含义：相对物体来说，像：</a:t>
            </a:r>
            <a:r>
              <a:rPr lang="zh-CN" altLang="en-US" sz="2400" b="1" u="sng">
                <a:solidFill>
                  <a:srgbClr val="FF0000"/>
                </a:solidFill>
                <a:latin typeface="+mj-ea"/>
                <a:ea typeface="+mj-ea"/>
              </a:rPr>
              <a:t>上下翻转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r>
              <a:rPr lang="zh-CN" altLang="en-US" sz="2400" b="1" u="sng">
                <a:solidFill>
                  <a:srgbClr val="FF0000"/>
                </a:solidFill>
                <a:latin typeface="+mj-ea"/>
                <a:ea typeface="+mj-ea"/>
              </a:rPr>
              <a:t>左右翻转</a:t>
            </a:r>
            <a:r>
              <a:rPr lang="zh-CN" altLang="en-US" sz="2400" b="1" smtClean="0">
                <a:latin typeface="+mj-ea"/>
                <a:ea typeface="+mj-ea"/>
              </a:rPr>
              <a:t>。</a:t>
            </a:r>
            <a:endParaRPr lang="en-US" altLang="zh-CN" sz="2400" b="1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+mj-ea"/>
                <a:ea typeface="+mj-ea"/>
              </a:rPr>
              <a:t>d.</a:t>
            </a:r>
            <a:r>
              <a:rPr lang="zh-CN" altLang="en-US" sz="2400" b="1" smtClean="0">
                <a:latin typeface="+mj-ea"/>
                <a:ea typeface="+mj-ea"/>
              </a:rPr>
              <a:t>只有</a:t>
            </a:r>
            <a:r>
              <a:rPr lang="zh-CN" altLang="en-US" sz="2400" b="1">
                <a:latin typeface="+mj-ea"/>
                <a:ea typeface="+mj-ea"/>
              </a:rPr>
              <a:t>小孔足够小才能</a:t>
            </a:r>
            <a:r>
              <a:rPr lang="zh-CN" altLang="en-US" sz="2400" b="1" smtClean="0">
                <a:latin typeface="+mj-ea"/>
                <a:ea typeface="+mj-ea"/>
              </a:rPr>
              <a:t>成像</a:t>
            </a:r>
            <a:r>
              <a:rPr lang="zh-CN" altLang="en-US" sz="2400" b="1">
                <a:latin typeface="+mj-ea"/>
                <a:ea typeface="+mj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+mj-ea"/>
                <a:ea typeface="+mj-ea"/>
              </a:rPr>
              <a:t>e.</a:t>
            </a:r>
            <a:r>
              <a:rPr lang="zh-CN" altLang="en-US" sz="2400" b="1">
                <a:latin typeface="+mj-ea"/>
                <a:ea typeface="+mj-ea"/>
              </a:rPr>
              <a:t>像的清晰程度和孔的大小有关。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5148064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小孔成像应用</a:t>
            </a:r>
            <a:r>
              <a:rPr lang="en-US" altLang="zh-CN" sz="2800" b="1" smtClean="0">
                <a:solidFill>
                  <a:schemeClr val="bg1"/>
                </a:solidFill>
              </a:rPr>
              <a:t>——</a:t>
            </a:r>
            <a:r>
              <a:rPr lang="zh-CN" altLang="en-US" sz="2800" b="1" smtClean="0">
                <a:solidFill>
                  <a:schemeClr val="bg1"/>
                </a:solidFill>
              </a:rPr>
              <a:t>针孔摄像机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4" name="文本框 43011"/>
          <p:cNvSpPr txBox="1"/>
          <p:nvPr>
            <p:custDataLst>
              <p:tags r:id="rId2"/>
            </p:custDataLst>
          </p:nvPr>
        </p:nvSpPr>
        <p:spPr>
          <a:xfrm>
            <a:off x="19724" y="955625"/>
            <a:ext cx="9124276" cy="1682577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457200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+mj-ea"/>
                <a:ea typeface="+mj-ea"/>
              </a:rPr>
              <a:t>构造：一个针孔加上一个装胶片的暗盒，舍弃对焦机构，由于针孔摄影的光圈通常都是非常小、曝光时间比较长，快门结构也就可以做得非常简单，甚至一段黑胶布就可以解决问题，制作简单。</a:t>
            </a:r>
          </a:p>
        </p:txBody>
      </p:sp>
      <p:pic>
        <p:nvPicPr>
          <p:cNvPr id="5" name="图片 4" descr="按此在新窗口浏览图片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lum bright="23999"/>
          </a:blip>
          <a:stretch>
            <a:fillRect/>
          </a:stretch>
        </p:blipFill>
        <p:spPr>
          <a:xfrm>
            <a:off x="4860032" y="2690881"/>
            <a:ext cx="2376264" cy="2369498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按此在新窗口浏览图片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691680" y="2690881"/>
            <a:ext cx="2926407" cy="235362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3419872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光沿直线传播的应用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2" name="激光准直.wmv">
            <a:hlinkClick r:id="" action="ppaction://media"/>
          </p:cNvPr>
          <p:cNvPicPr>
            <a:picLocks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1543050"/>
            <a:ext cx="3564255" cy="267398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915069" y="3684609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/>
              <a:t>激光准直</a:t>
            </a:r>
          </a:p>
        </p:txBody>
      </p:sp>
      <p:pic>
        <p:nvPicPr>
          <p:cNvPr id="4098" name="Picture 2" descr="G:\课件\人教版初中物理8年级上册全套教学资料\课件\第四章 光现象\07004015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4255" y="2349500"/>
            <a:ext cx="5471795" cy="186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3419872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光沿直线传播的应用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1590"/>
            <a:ext cx="3909209" cy="2520280"/>
          </a:xfrm>
          <a:prstGeom prst="rect">
            <a:avLst/>
          </a:prstGeom>
        </p:spPr>
      </p:pic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0" y="3651870"/>
            <a:ext cx="4355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排队看齐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31590"/>
            <a:ext cx="3780420" cy="2520280"/>
          </a:xfrm>
          <a:prstGeom prst="rect">
            <a:avLst/>
          </a:prstGeom>
        </p:spPr>
      </p:pic>
      <p:sp>
        <p:nvSpPr>
          <p:cNvPr id="7" name="TextBox 6"/>
          <p:cNvSpPr txBox="1"/>
          <p:nvPr>
            <p:custDataLst>
              <p:tags r:id="rId5"/>
            </p:custDataLst>
          </p:nvPr>
        </p:nvSpPr>
        <p:spPr>
          <a:xfrm>
            <a:off x="4427984" y="3651870"/>
            <a:ext cx="4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射击瞄准</a:t>
            </a:r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0" y="387097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射击瞄准</a:t>
            </a:r>
            <a:r>
              <a:rPr lang="en-US" altLang="zh-CN" sz="2800" b="1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:</a:t>
            </a:r>
            <a:r>
              <a:rPr lang="en-US" altLang="zh-CN" sz="3600" b="1">
                <a:solidFill>
                  <a:srgbClr val="FFFFF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“</a:t>
            </a:r>
            <a:r>
              <a:rPr lang="zh-CN" altLang="en-US" sz="2400">
                <a:solidFill>
                  <a:srgbClr val="00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三点一线”才能射得准，即枪上标尺的</a:t>
            </a:r>
            <a:r>
              <a:rPr lang="zh-CN" altLang="en-US" sz="2400" u="sng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缺口</a:t>
            </a:r>
            <a:r>
              <a:rPr lang="zh-CN" altLang="en-US" sz="2400">
                <a:solidFill>
                  <a:srgbClr val="00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、</a:t>
            </a:r>
            <a:r>
              <a:rPr lang="zh-CN" altLang="en-US" sz="2400" u="sng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枪上的准星</a:t>
            </a:r>
            <a:r>
              <a:rPr lang="zh-CN" altLang="en-US" sz="2400">
                <a:solidFill>
                  <a:srgbClr val="00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和</a:t>
            </a:r>
            <a:r>
              <a:rPr lang="zh-CN" altLang="en-US" sz="2400" u="sng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射击目标</a:t>
            </a:r>
            <a:r>
              <a:rPr lang="zh-CN" altLang="en-US" sz="2400">
                <a:solidFill>
                  <a:srgbClr val="00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要在一条直线上</a:t>
            </a:r>
            <a:r>
              <a:rPr lang="en-US" altLang="zh-CN" sz="2400">
                <a:solidFill>
                  <a:srgbClr val="FF0066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75565" y="533400"/>
            <a:ext cx="876490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【例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】晴天，树阴下的地面上出现的圆形光斑是（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85115" y="1544955"/>
            <a:ext cx="747776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太阳的实像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	B.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太阳的影子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太阳的虚像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	D.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树叶的影子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31775" y="2792730"/>
            <a:ext cx="846836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解析：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树叶间的空缝形成“小孔”，树阴里的光斑也就是我们所学的“小孔成像”现象，所以是实像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。</a:t>
            </a:r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585153" y="939800"/>
            <a:ext cx="6000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n-cs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81610" y="395605"/>
            <a:ext cx="613346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【例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】大伟在课外用如图所示的装置做小孔成像实验，如果易拉罐底部的小孔是三角形，则他在半透明纸上看到的是（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81610" y="2160905"/>
            <a:ext cx="712406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三角形光斑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	   B.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圆形光斑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蜡烛的正立像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	   D.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蜡烛的倒立像</a:t>
            </a: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82245" y="3190875"/>
            <a:ext cx="848550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解析：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_GB2312" pitchFamily="49" charset="-122"/>
                <a:cs typeface="+mn-cs"/>
              </a:rPr>
              <a:t>根据小孔成像的特点，蜡烛发出的光线无论通过什么形状的小孔，都在半透明纸上成倒立的实像，故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_GB2312" pitchFamily="49" charset="-122"/>
                <a:cs typeface="+mn-cs"/>
              </a:rPr>
              <a:t>D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_GB2312" pitchFamily="49" charset="-122"/>
                <a:cs typeface="+mn-cs"/>
              </a:rPr>
              <a:t>正确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_GB2312" pitchFamily="49" charset="-122"/>
                <a:cs typeface="+mn-cs"/>
              </a:rPr>
              <a:t>.</a:t>
            </a:r>
          </a:p>
        </p:txBody>
      </p:sp>
      <p:pic>
        <p:nvPicPr>
          <p:cNvPr id="28674" name="Picture 2" descr="E:\罗梦\人八物上\人八物导学案\PY7.TI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15075" y="691198"/>
            <a:ext cx="2774950" cy="1519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1733550" y="1708468"/>
            <a:ext cx="5619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n-cs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7" y="313766"/>
            <a:ext cx="9144000" cy="4804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7" y="339503"/>
            <a:ext cx="9098636" cy="4803999"/>
          </a:xfrm>
          <a:prstGeom prst="rect">
            <a:avLst/>
          </a:prstGeom>
        </p:spPr>
      </p:pic>
      <p:pic>
        <p:nvPicPr>
          <p:cNvPr id="19" name="图片 18" descr="eye672090592514062"/>
          <p:cNvPicPr>
            <a:picLocks noChangeAspect="1"/>
          </p:cNvPicPr>
          <p:nvPr/>
        </p:nvPicPr>
        <p:blipFill>
          <a:blip r:embed="rId4">
            <a:lum bright="12000" contrast="18000"/>
          </a:blip>
          <a:srcRect b="5379"/>
          <a:stretch>
            <a:fillRect/>
          </a:stretch>
        </p:blipFill>
        <p:spPr>
          <a:xfrm>
            <a:off x="-19730" y="339503"/>
            <a:ext cx="9144000" cy="4682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116857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07" y="339503"/>
            <a:ext cx="9144000" cy="4803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 descr="A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39502"/>
            <a:ext cx="9111443" cy="48039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Picture 2" descr="200506110951516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12" y="313490"/>
            <a:ext cx="9144000" cy="48039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untitledggg.bmp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39501"/>
            <a:ext cx="9144000" cy="47525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 descr="礼花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313490"/>
            <a:ext cx="9143999" cy="4778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105958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打雷时，雷声和闪电同时同地发生，但是我们总是先看见闪电后听见雷声，这说明了什么问题？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051720" y="2211710"/>
            <a:ext cx="4774684" cy="2304256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74930" y="483870"/>
            <a:ext cx="5560695" cy="509905"/>
            <a:chOff x="118" y="335"/>
            <a:chExt cx="8757" cy="803"/>
          </a:xfrm>
        </p:grpSpPr>
        <p:sp>
          <p:nvSpPr>
            <p:cNvPr id="8" name="矩形 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知识点三</a:t>
              </a:r>
              <a:endPara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6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光  速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670327"/>
            <a:ext cx="9036496" cy="2880320"/>
          </a:xfrm>
          <a:prstGeom prst="rect">
            <a:avLst/>
          </a:prstGeom>
          <a:solidFill>
            <a:srgbClr val="92D05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1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0" y="963124"/>
                <a:ext cx="9144000" cy="2964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400" smtClean="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与声音不同，光不仅可以在介质中传播，还可以在真空中传播，真空中光速（符号</a:t>
                </a:r>
                <a:r>
                  <a:rPr lang="en-US" altLang="zh-CN" sz="2400" smtClean="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c</a:t>
                </a:r>
                <a:r>
                  <a:rPr lang="zh-CN" altLang="en-US" sz="2400" smtClean="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）为</a:t>
                </a:r>
                <a:r>
                  <a:rPr lang="en-US" altLang="zh-CN" sz="2400" smtClean="0">
                    <a:solidFill>
                      <a:srgbClr val="FF0000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3.0</a:t>
                </a:r>
                <a:r>
                  <a:rPr lang="en-US" altLang="zh-CN" sz="2400">
                    <a:solidFill>
                      <a:srgbClr val="FF0000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>
                        <a:solidFill>
                          <a:srgbClr val="FF0000"/>
                        </a:solidFill>
                        <a:latin typeface="Cambria Math"/>
                        <a:ea typeface="方正大黑简体" panose="03000509000000000000" pitchFamily="65" charset="-122"/>
                      </a:rPr>
                      <m:t>×</m:t>
                    </m:r>
                    <m:sSup>
                      <m:sSup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  <a:ea typeface="+mj-ea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latin typeface="Cambria Math"/>
                            <a:ea typeface="+mj-ea"/>
                          </a:rPr>
                          <m:t>10</m:t>
                        </m:r>
                      </m:e>
                      <m: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latin typeface="Cambria Math"/>
                            <a:ea typeface="+mj-ea"/>
                          </a:rPr>
                          <m:t>8</m:t>
                        </m:r>
                      </m:sup>
                    </m:sSup>
                    <m:r>
                      <a:rPr lang="en-US" altLang="zh-CN" sz="2400" b="0" i="1">
                        <a:solidFill>
                          <a:srgbClr val="FF0000"/>
                        </a:solidFill>
                        <a:latin typeface="Cambria Math"/>
                        <a:ea typeface="+mj-ea"/>
                      </a:rPr>
                      <m:t> </m:t>
                    </m:r>
                  </m:oMath>
                </a14:m>
                <a:r>
                  <a:rPr lang="en-US" altLang="zh-CN" sz="2400" smtClean="0">
                    <a:solidFill>
                      <a:srgbClr val="FF0000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m/s</a:t>
                </a:r>
                <a:r>
                  <a:rPr lang="zh-CN" altLang="en-US" sz="2400" smtClean="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。</a:t>
                </a:r>
                <a:endParaRPr lang="en-US" altLang="zh-CN" sz="2400" smtClean="0"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  <a:p>
                <a:pPr indent="457200">
                  <a:lnSpc>
                    <a:spcPct val="150000"/>
                  </a:lnSpc>
                </a:pPr>
                <a:r>
                  <a:rPr lang="zh-CN" altLang="en-US" sz="240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光</a:t>
                </a:r>
                <a:r>
                  <a:rPr lang="zh-CN" altLang="en-US" sz="2400" smtClean="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在空气中的速度十分接近它在真空中的传播速度，约为</a:t>
                </a:r>
                <a14:m>
                  <m:oMath xmlns:m="http://schemas.openxmlformats.org/officeDocument/2006/math">
                    <m:r>
                      <a:rPr lang="en-US" altLang="zh-CN" sz="2400" smtClean="0">
                        <a:solidFill>
                          <a:srgbClr val="FF0000"/>
                        </a:solidFill>
                        <a:latin typeface="Cambria Math"/>
                        <a:ea typeface="方正大黑简体" panose="03000509000000000000" pitchFamily="65" charset="-122"/>
                      </a:rPr>
                      <m:t>3.0×</m:t>
                    </m:r>
                    <m:sSup>
                      <m:sSupPr>
                        <m:ctrlPr>
                          <a:rPr lang="en-US" altLang="zh-CN" sz="2400" i="1" smtClean="0">
                            <a:solidFill>
                              <a:srgbClr val="FF0000"/>
                            </a:solidFill>
                            <a:latin typeface="Cambria Math"/>
                            <a:ea typeface="+mj-ea"/>
                          </a:rPr>
                        </m:ctrlPr>
                      </m:sSupPr>
                      <m:e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/>
                            <a:ea typeface="+mj-ea"/>
                          </a:rPr>
                          <m:t>10</m:t>
                        </m:r>
                      </m:e>
                      <m:sup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/>
                            <a:ea typeface="+mj-ea"/>
                          </a:rPr>
                          <m:t>8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400" smtClean="0">
                        <a:latin typeface="Cambria Math"/>
                        <a:ea typeface="方正大黑简体" panose="03000509000000000000" pitchFamily="65" charset="-122"/>
                      </a:rPr>
                      <m:t>m</m:t>
                    </m:r>
                    <m:r>
                      <a:rPr lang="en-US" altLang="zh-CN" sz="2400" smtClean="0">
                        <a:latin typeface="Cambria Math"/>
                        <a:ea typeface="方正大黑简体" panose="03000509000000000000" pitchFamily="65" charset="-122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400" smtClean="0">
                        <a:latin typeface="Cambria Math"/>
                        <a:ea typeface="方正大黑简体" panose="03000509000000000000" pitchFamily="65" charset="-122"/>
                      </a:rPr>
                      <m:t>s</m:t>
                    </m:r>
                  </m:oMath>
                </a14:m>
                <a:r>
                  <a:rPr lang="zh-CN" altLang="en-US" sz="2400" smtClean="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，光在水中的传播速度为真空中的</a:t>
                </a:r>
                <a:r>
                  <a:rPr lang="en-US" altLang="zh-CN" sz="2400" smtClean="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3/4</a:t>
                </a:r>
                <a:r>
                  <a:rPr lang="zh-CN" altLang="en-US" sz="2400" smtClean="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，在玻璃中的传播速度约为真空中</a:t>
                </a:r>
                <a:r>
                  <a:rPr lang="zh-CN" altLang="en-US" sz="240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光速</a:t>
                </a:r>
                <a:r>
                  <a:rPr lang="zh-CN" altLang="en-US" sz="2400" smtClean="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的</a:t>
                </a:r>
                <a:r>
                  <a:rPr lang="en-US" altLang="zh-CN" sz="2400" smtClean="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2/3</a:t>
                </a:r>
                <a:r>
                  <a:rPr lang="zh-CN" altLang="en-US" sz="2400" smtClean="0"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。</a:t>
                </a:r>
                <a:endParaRPr lang="zh-CN" altLang="en-US" sz="2400"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</mc:Choice>
        <mc:Fallback xmlns:p159="http://schemas.microsoft.com/office/powerpoint/2015/09/main" xmlns:p15="http://schemas.microsoft.com/office/powerpoint/2012/main" xmlns:p14="http://schemas.microsoft.com/office/powerpoint/2010/main" xmlns:wp="http://schemas.openxmlformats.org/drawingml/2006/wordprocessingDrawing" xmlns:w="http://schemas.openxmlformats.org/wordprocessingml/2006/main" xmlns:m="http://schemas.openxmlformats.org/officeDocument/2006/math"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5"/>
                </p:custDataLst>
              </p:nvPr>
            </p:nvSpPr>
            <p:spPr>
              <a:xfrm>
                <a:off x="0" y="617049"/>
                <a:ext cx="9144000" cy="2964529"/>
              </a:xfrm>
              <a:prstGeom prst="rect">
                <a:avLst/>
              </a:prstGeom>
              <a:blipFill rotWithShape="1">
                <a:blip r:embed="rId6"/>
                <a:stretch>
                  <a:fillRect l="-1000" r="-1333" b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5" name="Rectangle 6"/>
          <p:cNvSpPr/>
          <p:nvPr>
            <p:custDataLst>
              <p:tags r:id="rId3"/>
            </p:custDataLst>
          </p:nvPr>
        </p:nvSpPr>
        <p:spPr>
          <a:xfrm>
            <a:off x="-29" y="3822973"/>
            <a:ext cx="7777163" cy="5232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smtClean="0">
                <a:solidFill>
                  <a:srgbClr val="000099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真空</a:t>
            </a:r>
            <a:r>
              <a:rPr lang="zh-CN" altLang="en-US" sz="2800">
                <a:solidFill>
                  <a:srgbClr val="000099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中的光速是宇宙间</a:t>
            </a:r>
            <a:r>
              <a:rPr lang="zh-CN" altLang="en-US" sz="280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最快</a:t>
            </a:r>
            <a:r>
              <a:rPr lang="zh-CN" altLang="en-US" sz="2800">
                <a:solidFill>
                  <a:srgbClr val="000099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的速度。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2843808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感受</a:t>
            </a:r>
            <a:r>
              <a:rPr lang="zh-CN" altLang="en-US" sz="2800" b="1" smtClean="0">
                <a:solidFill>
                  <a:schemeClr val="bg1"/>
                </a:solidFill>
              </a:rPr>
              <a:t>光速大小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980" y="1200815"/>
            <a:ext cx="4427984" cy="3138813"/>
          </a:xfrm>
          <a:prstGeom prst="rect">
            <a:avLst/>
          </a:prstGeom>
        </p:spPr>
      </p:pic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0" y="934730"/>
            <a:ext cx="43559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设想有一个“</a:t>
            </a:r>
            <a:r>
              <a:rPr lang="zh-CN" altLang="en-US" sz="24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超人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”以光速绕地球运行，在</a:t>
            </a:r>
            <a:r>
              <a:rPr lang="en-US" altLang="zh-CN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1s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的时间内，能够绕地球运行</a:t>
            </a:r>
            <a:r>
              <a:rPr lang="en-US" altLang="zh-CN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7.5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圈</a:t>
            </a:r>
            <a:r>
              <a:rPr lang="en-US" altLang="zh-CN" sz="2400" smtClean="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(</a:t>
            </a:r>
            <a:r>
              <a:rPr lang="zh-CN" altLang="en-US" sz="2400" smtClean="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赤道周长</a:t>
            </a:r>
            <a:r>
              <a:rPr lang="en-US" altLang="zh-CN" sz="2400" smtClean="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40076Km)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。光从月球传到地球只需</a:t>
            </a:r>
            <a:r>
              <a:rPr lang="en-US" altLang="zh-CN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1.3s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。</a:t>
            </a:r>
            <a:endParaRPr lang="zh-CN" altLang="en-US" sz="24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36069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太阳发出的光约</a:t>
            </a:r>
            <a:r>
              <a:rPr lang="en-US" altLang="zh-CN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8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分钟能够达到地球，也就是我们每天看到的太阳是</a:t>
            </a:r>
            <a:r>
              <a:rPr lang="en-US" altLang="zh-CN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8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分钟之前的太阳。如果一辆</a:t>
            </a:r>
            <a:r>
              <a:rPr lang="en-US" altLang="zh-CN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1000km/h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的赛车不停地跑，要经过</a:t>
            </a:r>
            <a:r>
              <a:rPr lang="en-US" altLang="zh-CN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17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年才能从地球达到太阳。</a:t>
            </a:r>
            <a:endParaRPr lang="zh-CN" altLang="en-US" sz="24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80" y="2501766"/>
            <a:ext cx="8967917" cy="17281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2843808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利用光速测距离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0" y="105958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思考：能否估算发生雷电的地方离我们的距离。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0" y="1521247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答案：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光的传播时间忽略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看见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闪电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后，立刻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表，记下时间；看过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几秒后听到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雷声。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利用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声音在空气中的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速度，根据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s=vt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可求出闪电处的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距离。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0"/>
          <a:stretch>
            <a:fillRect/>
          </a:stretch>
        </p:blipFill>
        <p:spPr>
          <a:xfrm>
            <a:off x="6156176" y="3219822"/>
            <a:ext cx="2771800" cy="17771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480"/>
            <a:ext cx="1284605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</a:rPr>
              <a:t>光年</a:t>
            </a:r>
          </a:p>
        </p:txBody>
      </p:sp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-34034" y="2067694"/>
            <a:ext cx="9144000" cy="1140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光在一年内传播的距离，是长度（距离）单位。</a:t>
            </a:r>
            <a:endParaRPr lang="en-US" altLang="zh-CN" sz="2400" smtClean="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光年</a:t>
            </a:r>
            <a:r>
              <a:rPr lang="en-US" altLang="zh-CN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=</a:t>
            </a:r>
            <a:endParaRPr lang="zh-CN" altLang="en-US" sz="24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5" name="文本框 22529"/>
          <p:cNvSpPr txBox="1"/>
          <p:nvPr>
            <p:custDataLst>
              <p:tags r:id="rId3"/>
            </p:custDataLst>
          </p:nvPr>
        </p:nvSpPr>
        <p:spPr>
          <a:xfrm>
            <a:off x="35497" y="1017588"/>
            <a:ext cx="888228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indent="457200"/>
            <a:r>
              <a:rPr lang="zh-CN" altLang="en-US" b="1" smtClean="0">
                <a:latin typeface="+mn-ea"/>
              </a:rPr>
              <a:t>天文学</a:t>
            </a:r>
            <a:r>
              <a:rPr lang="zh-CN" altLang="en-US" b="1">
                <a:latin typeface="+mn-ea"/>
              </a:rPr>
              <a:t>上常用光年（光在一年内传播的距离）作长度单位，已知织女星距地球约</a:t>
            </a:r>
            <a:r>
              <a:rPr lang="en-US" altLang="zh-CN" b="1">
                <a:latin typeface="+mn-ea"/>
              </a:rPr>
              <a:t>2.7</a:t>
            </a:r>
            <a:r>
              <a:rPr lang="zh-CN" altLang="en-US" b="1">
                <a:latin typeface="+mn-ea"/>
              </a:rPr>
              <a:t>光年，求织女星距地球多少千米？</a:t>
            </a:r>
          </a:p>
        </p:txBody>
      </p:sp>
      <p:sp>
        <p:nvSpPr>
          <p:cNvPr id="6" name="文本框 22531"/>
          <p:cNvSpPr txBox="1"/>
          <p:nvPr>
            <p:custDataLst>
              <p:tags r:id="rId4"/>
            </p:custDataLst>
          </p:nvPr>
        </p:nvSpPr>
        <p:spPr>
          <a:xfrm>
            <a:off x="1526950" y="2730282"/>
            <a:ext cx="549332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3×10</a:t>
            </a:r>
            <a:r>
              <a:rPr lang="en-US" altLang="zh-CN" baseline="300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5   </a:t>
            </a:r>
            <a:r>
              <a:rPr lang="zh-CN" altLang="en-US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千米</a:t>
            </a:r>
            <a:r>
              <a:rPr lang="en-US" altLang="zh-CN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/</a:t>
            </a:r>
            <a:r>
              <a:rPr lang="zh-CN" altLang="en-US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秒</a:t>
            </a:r>
            <a:r>
              <a:rPr lang="en-US" altLang="zh-CN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×</a:t>
            </a:r>
            <a:r>
              <a:rPr lang="en-US" altLang="zh-CN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365×24</a:t>
            </a:r>
            <a:r>
              <a:rPr lang="en-US" altLang="zh-CN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×3600</a:t>
            </a:r>
            <a:r>
              <a:rPr lang="zh-CN" altLang="en-US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秒</a:t>
            </a:r>
          </a:p>
          <a:p>
            <a:endParaRPr lang="en-US" altLang="zh-CN">
              <a:latin typeface="Times New Roman" pitchFamily="18" charset="0"/>
            </a:endParaRPr>
          </a:p>
          <a:p>
            <a:endParaRPr lang="en-US" altLang="zh-CN">
              <a:latin typeface="Times New Roman" pitchFamily="18" charset="0"/>
            </a:endParaRPr>
          </a:p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10" name="文本框 22537"/>
          <p:cNvSpPr txBox="1"/>
          <p:nvPr>
            <p:custDataLst>
              <p:tags r:id="rId5"/>
            </p:custDataLst>
          </p:nvPr>
        </p:nvSpPr>
        <p:spPr>
          <a:xfrm>
            <a:off x="1452896" y="3291458"/>
            <a:ext cx="297068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=9.4608 × 10</a:t>
            </a:r>
            <a:r>
              <a:rPr lang="en-US" altLang="zh-CN" baseline="300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12</a:t>
            </a:r>
            <a:r>
              <a:rPr lang="zh-CN" altLang="en-US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千米</a:t>
            </a:r>
          </a:p>
        </p:txBody>
      </p:sp>
      <p:sp>
        <p:nvSpPr>
          <p:cNvPr id="11" name="文本框 22538"/>
          <p:cNvSpPr txBox="1"/>
          <p:nvPr>
            <p:custDataLst>
              <p:tags r:id="rId6"/>
            </p:custDataLst>
          </p:nvPr>
        </p:nvSpPr>
        <p:spPr>
          <a:xfrm>
            <a:off x="373494" y="3940745"/>
            <a:ext cx="4919938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2.7</a:t>
            </a:r>
            <a:r>
              <a:rPr lang="zh-CN" altLang="en-US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光年</a:t>
            </a:r>
            <a:r>
              <a:rPr lang="en-US" altLang="zh-CN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=2.7 × 9.4608 × 10</a:t>
            </a:r>
            <a:r>
              <a:rPr lang="en-US" altLang="zh-CN" baseline="300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12</a:t>
            </a:r>
            <a:r>
              <a:rPr lang="zh-CN" altLang="en-US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千米</a:t>
            </a:r>
          </a:p>
        </p:txBody>
      </p:sp>
      <p:sp>
        <p:nvSpPr>
          <p:cNvPr id="12" name="文本框 22539"/>
          <p:cNvSpPr txBox="1"/>
          <p:nvPr>
            <p:custDataLst>
              <p:tags r:id="rId7"/>
            </p:custDataLst>
          </p:nvPr>
        </p:nvSpPr>
        <p:spPr>
          <a:xfrm>
            <a:off x="1556010" y="4515966"/>
            <a:ext cx="331372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=2.554416 × 10</a:t>
            </a:r>
            <a:r>
              <a:rPr lang="en-US" altLang="zh-CN" baseline="300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13</a:t>
            </a:r>
            <a:r>
              <a:rPr lang="zh-CN" altLang="en-US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千米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课堂小结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560638" y="469900"/>
            <a:ext cx="3429000" cy="830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" name="文本框 53249"/>
          <p:cNvSpPr txBox="1"/>
          <p:nvPr>
            <p:custDataLst>
              <p:tags r:id="rId2"/>
            </p:custDataLst>
          </p:nvPr>
        </p:nvSpPr>
        <p:spPr>
          <a:xfrm>
            <a:off x="892852" y="1626394"/>
            <a:ext cx="23764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１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光源</a:t>
            </a:r>
          </a:p>
        </p:txBody>
      </p:sp>
      <p:sp>
        <p:nvSpPr>
          <p:cNvPr id="45" name="文本框 53250"/>
          <p:cNvSpPr txBox="1"/>
          <p:nvPr>
            <p:custDataLst>
              <p:tags r:id="rId3"/>
            </p:custDataLst>
          </p:nvPr>
        </p:nvSpPr>
        <p:spPr>
          <a:xfrm>
            <a:off x="2540677" y="2040731"/>
            <a:ext cx="2012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人造光源</a:t>
            </a:r>
          </a:p>
        </p:txBody>
      </p:sp>
      <p:sp>
        <p:nvSpPr>
          <p:cNvPr id="46" name="文本框 53251"/>
          <p:cNvSpPr txBox="1"/>
          <p:nvPr>
            <p:custDataLst>
              <p:tags r:id="rId4"/>
            </p:custDataLst>
          </p:nvPr>
        </p:nvSpPr>
        <p:spPr>
          <a:xfrm>
            <a:off x="2531152" y="1245394"/>
            <a:ext cx="2022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自然光源</a:t>
            </a:r>
          </a:p>
        </p:txBody>
      </p:sp>
      <p:sp>
        <p:nvSpPr>
          <p:cNvPr id="47" name="文本框 53252"/>
          <p:cNvSpPr txBox="1"/>
          <p:nvPr>
            <p:custDataLst>
              <p:tags r:id="rId5"/>
            </p:custDataLst>
          </p:nvPr>
        </p:nvSpPr>
        <p:spPr>
          <a:xfrm>
            <a:off x="892852" y="2807494"/>
            <a:ext cx="7372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２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光在同种均匀介质中沿直线传播</a:t>
            </a:r>
          </a:p>
        </p:txBody>
      </p:sp>
      <p:sp>
        <p:nvSpPr>
          <p:cNvPr id="48" name="文本框 53253"/>
          <p:cNvSpPr txBox="1"/>
          <p:nvPr>
            <p:custDataLst>
              <p:tags r:id="rId6"/>
            </p:custDataLst>
          </p:nvPr>
        </p:nvSpPr>
        <p:spPr>
          <a:xfrm>
            <a:off x="892852" y="4602956"/>
            <a:ext cx="17510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３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光速</a:t>
            </a:r>
          </a:p>
        </p:txBody>
      </p:sp>
      <p:sp>
        <p:nvSpPr>
          <p:cNvPr id="49" name="右大括号 48"/>
          <p:cNvSpPr/>
          <p:nvPr>
            <p:custDataLst>
              <p:tags r:id="rId7"/>
            </p:custDataLst>
          </p:nvPr>
        </p:nvSpPr>
        <p:spPr>
          <a:xfrm flipH="1">
            <a:off x="2370815" y="1305719"/>
            <a:ext cx="146050" cy="1238250"/>
          </a:xfrm>
          <a:prstGeom prst="rightBrace">
            <a:avLst>
              <a:gd name="adj1" fmla="val 70652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0" name="文本框 53255"/>
          <p:cNvSpPr txBox="1"/>
          <p:nvPr>
            <p:custDataLst>
              <p:tags r:id="rId8"/>
            </p:custDataLst>
          </p:nvPr>
        </p:nvSpPr>
        <p:spPr>
          <a:xfrm>
            <a:off x="918252" y="3385344"/>
            <a:ext cx="7372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现象：影子的形成、日食与月食，小孔成像</a:t>
            </a:r>
          </a:p>
        </p:txBody>
      </p:sp>
      <p:sp>
        <p:nvSpPr>
          <p:cNvPr id="51" name="文本框 53256"/>
          <p:cNvSpPr txBox="1"/>
          <p:nvPr>
            <p:custDataLst>
              <p:tags r:id="rId9"/>
            </p:custDataLst>
          </p:nvPr>
        </p:nvSpPr>
        <p:spPr>
          <a:xfrm>
            <a:off x="918252" y="4021931"/>
            <a:ext cx="4679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应用：排队对齐、激光准直</a:t>
            </a:r>
          </a:p>
        </p:txBody>
      </p:sp>
      <p:pic>
        <p:nvPicPr>
          <p:cNvPr id="52" name="New picture" hidden="1"/>
          <p:cNvPicPr/>
          <p:nvPr>
            <p:custDataLst>
              <p:tags r:id="rId10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2395200" y="11290300"/>
            <a:ext cx="279400" cy="393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0481"/>
          <p:cNvSpPr txBox="1"/>
          <p:nvPr/>
        </p:nvSpPr>
        <p:spPr>
          <a:xfrm>
            <a:off x="0" y="1131590"/>
            <a:ext cx="9144000" cy="1140569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buClr>
                <a:schemeClr val="bg1"/>
              </a:buClr>
            </a:pPr>
            <a:r>
              <a:rPr lang="en-US" altLang="zh-CN" sz="240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在漆黑的屋子里</a:t>
            </a:r>
            <a:r>
              <a:rPr lang="en-US" altLang="zh-CN" sz="240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我们什么也</a:t>
            </a:r>
            <a:r>
              <a:rPr lang="zh-CN" altLang="en-US" sz="240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看不见，这</a:t>
            </a:r>
            <a:r>
              <a:rPr lang="zh-CN" altLang="en-US" sz="240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是由于没有光的</a:t>
            </a:r>
            <a:r>
              <a:rPr lang="zh-CN" altLang="en-US" sz="240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缘故。我们</a:t>
            </a:r>
            <a:r>
              <a:rPr lang="zh-CN" altLang="en-US" sz="240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要看见</a:t>
            </a:r>
            <a:r>
              <a:rPr lang="zh-CN" altLang="en-US" sz="240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物体，必须</a:t>
            </a:r>
            <a:r>
              <a:rPr lang="zh-CN" altLang="en-US" sz="240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要有光进入我们的</a:t>
            </a:r>
            <a:r>
              <a:rPr lang="zh-CN" altLang="en-US" sz="240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眼睛，必须</a:t>
            </a:r>
            <a:r>
              <a:rPr lang="zh-CN" altLang="en-US" sz="240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有</a:t>
            </a:r>
            <a:r>
              <a:rPr lang="zh-CN" altLang="en-US" sz="240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光源。</a:t>
            </a:r>
          </a:p>
        </p:txBody>
      </p:sp>
      <p:sp>
        <p:nvSpPr>
          <p:cNvPr id="5" name="云形标注 4"/>
          <p:cNvSpPr/>
          <p:nvPr/>
        </p:nvSpPr>
        <p:spPr>
          <a:xfrm>
            <a:off x="5292080" y="2355726"/>
            <a:ext cx="3249613" cy="1397000"/>
          </a:xfrm>
          <a:prstGeom prst="cloudCallout">
            <a:avLst>
              <a:gd name="adj1" fmla="val -89083"/>
              <a:gd name="adj2" fmla="val 393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Clr>
                <a:schemeClr val="bg1"/>
              </a:buClr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思考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：什么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是光源呢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</a:rPr>
              <a:t>?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2597409"/>
            <a:ext cx="2700536" cy="231063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4930" y="412115"/>
            <a:ext cx="5560695" cy="509905"/>
            <a:chOff x="118" y="335"/>
            <a:chExt cx="8757" cy="803"/>
          </a:xfrm>
        </p:grpSpPr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知识点一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光  源</a:t>
              </a:r>
              <a:endParaRPr lang="zh-CN" altLang="en-US" sz="2400" b="1">
                <a:solidFill>
                  <a:srgbClr val="0000FF"/>
                </a:solidFill>
                <a:latin typeface="微软雅黑"/>
                <a:ea typeface="微软雅黑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1510"/>
            <a:ext cx="2843808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光源的分类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88745"/>
            <a:ext cx="90010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本身能够</a:t>
            </a:r>
            <a:r>
              <a:rPr lang="zh-CN" altLang="en-US" sz="240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自行发光</a:t>
            </a:r>
            <a:r>
              <a:rPr lang="zh-CN" altLang="en-US" sz="24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的物体叫光源。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物理学中，把太阳、恒星、萤火虫、斧头鱼、水母等叫做</a:t>
            </a:r>
            <a:r>
              <a:rPr lang="zh-CN" altLang="en-US" sz="2400" smtClean="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自然光源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；把电灯、点燃的火把、手电筒、篝火等叫做</a:t>
            </a:r>
            <a:r>
              <a:rPr lang="zh-CN" altLang="en-US" sz="2400" smtClean="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人造光源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。</a:t>
            </a:r>
            <a:endParaRPr lang="zh-CN" altLang="en-US" sz="24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1026" name="Picture 2" descr="G:\课件\人教版初中物理8年级上册全套教学资料\课件\第四章 光现象\06904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474" y="2708504"/>
            <a:ext cx="1722437" cy="171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课件\人教版初中物理8年级上册全套教学资料\课件\第四章 光现象\06904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1674" y="2708504"/>
            <a:ext cx="1441450" cy="17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842" y="2708504"/>
            <a:ext cx="1265117" cy="17193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1994" y="2708504"/>
            <a:ext cx="1755279" cy="17193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8"/>
          <a:stretch>
            <a:fillRect/>
          </a:stretch>
        </p:blipFill>
        <p:spPr>
          <a:xfrm>
            <a:off x="6602194" y="2708504"/>
            <a:ext cx="1178187" cy="17193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6330" y="2699127"/>
            <a:ext cx="1270986" cy="17287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7498" y="442787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太阳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21674" y="4427875"/>
            <a:ext cx="1441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水母</a:t>
            </a:r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433842" y="4427875"/>
            <a:ext cx="1265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萤火虫</a:t>
            </a:r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01994" y="4427875"/>
            <a:ext cx="1755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闪电</a:t>
            </a:r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602194" y="4427875"/>
            <a:ext cx="1178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电灯</a:t>
            </a:r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826330" y="4427875"/>
            <a:ext cx="1270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烛光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1510"/>
            <a:ext cx="2843808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光源的判断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059582"/>
            <a:ext cx="594015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月亮、钻石、镜子、水晶是光源吗？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72" y="1923678"/>
            <a:ext cx="2378402" cy="17810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777" y="1923678"/>
            <a:ext cx="2529516" cy="17810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919221"/>
            <a:ext cx="1944216" cy="17854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3939902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本身不发光，所以不是光源。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1510"/>
            <a:ext cx="2843808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光源的判断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4" name="图片 3" descr="星星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7899" y="1203598"/>
            <a:ext cx="3971925" cy="334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22532"/>
          <p:cNvSpPr txBox="1"/>
          <p:nvPr/>
        </p:nvSpPr>
        <p:spPr>
          <a:xfrm>
            <a:off x="4140679" y="1203598"/>
            <a:ext cx="317976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星星是不是光源？</a:t>
            </a:r>
          </a:p>
        </p:txBody>
      </p:sp>
      <p:sp>
        <p:nvSpPr>
          <p:cNvPr id="6" name="矩形 5"/>
          <p:cNvSpPr/>
          <p:nvPr/>
        </p:nvSpPr>
        <p:spPr>
          <a:xfrm>
            <a:off x="4140679" y="1732806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恒星是光源：如太阳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sym typeface="+mn-ea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sym typeface="+mn-ea"/>
              </a:rPr>
              <a:t>行星不是光源</a:t>
            </a:r>
            <a:endParaRPr lang="zh-CN" altLang="en-US" sz="2800">
              <a:solidFill>
                <a:srgbClr val="FF0000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5800" y="904875"/>
            <a:ext cx="6400800" cy="737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【例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】下列物体属于光源的是（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</a:t>
            </a:r>
          </a:p>
        </p:txBody>
      </p:sp>
      <p:sp>
        <p:nvSpPr>
          <p:cNvPr id="3" name="矩形 2"/>
          <p:cNvSpPr/>
          <p:nvPr/>
        </p:nvSpPr>
        <p:spPr>
          <a:xfrm>
            <a:off x="1905000" y="1478280"/>
            <a:ext cx="5600700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反射阳光的平面镜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月亮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放电影时所看到的银幕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     </a:t>
            </a: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收看电视时看到的电视机屏幕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67425" y="976630"/>
            <a:ext cx="628650" cy="737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0000FF"/>
                </a:solidFill>
                <a:latin typeface="+mj-lt"/>
                <a:ea typeface="宋体" panose="02010600030101010101" pitchFamily="2" charset="-122"/>
                <a:cs typeface="+mn-cs"/>
              </a:rPr>
              <a:t>D</a:t>
            </a:r>
            <a:endParaRPr kumimoji="0" lang="zh-CN" altLang="en-US" sz="2800" b="1" kern="1200" cap="none" spc="0" normalizeH="0" baseline="0" noProof="0">
              <a:solidFill>
                <a:srgbClr val="0000FF"/>
              </a:solidFill>
              <a:latin typeface="+mj-lt"/>
              <a:ea typeface="宋体" pitchFamily="2" charset="-122"/>
              <a:cs typeface="+mn-cs"/>
            </a:endParaRPr>
          </a:p>
        </p:txBody>
      </p:sp>
      <p:grpSp>
        <p:nvGrpSpPr>
          <p:cNvPr id="26627" name="组合 21"/>
          <p:cNvGrpSpPr/>
          <p:nvPr/>
        </p:nvGrpSpPr>
        <p:grpSpPr>
          <a:xfrm>
            <a:off x="157163" y="459423"/>
            <a:ext cx="2286000" cy="525462"/>
            <a:chOff x="666" y="1776"/>
            <a:chExt cx="3600" cy="824"/>
          </a:xfrm>
        </p:grpSpPr>
        <p:grpSp>
          <p:nvGrpSpPr>
            <p:cNvPr id="6" name="组合 5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7" name="圆角矩形 6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  <a:endParaRPr kumimoji="0" lang="zh-CN" altLang="en-US" sz="2200" b="1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时尚中黑简体" panose="01010104010101010101" pitchFamily="2" charset="-122"/>
                </a:endParaRP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7475" y="4412645"/>
            <a:ext cx="6948264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观察以下图片，猜猜看：光是如何传播的？</a:t>
            </a:r>
          </a:p>
        </p:txBody>
      </p:sp>
      <p:pic>
        <p:nvPicPr>
          <p:cNvPr id="4" name="图片 3" descr="透过树林的光1"/>
          <p:cNvPicPr>
            <a:picLocks noChangeAspect="1"/>
          </p:cNvPicPr>
          <p:nvPr/>
        </p:nvPicPr>
        <p:blipFill>
          <a:blip r:embed="rId2">
            <a:lum bright="17999" contrast="32000"/>
          </a:blip>
          <a:srcRect l="3502" t="6252" r="4626" b="5705"/>
          <a:stretch>
            <a:fillRect/>
          </a:stretch>
        </p:blipFill>
        <p:spPr>
          <a:xfrm>
            <a:off x="1584325" y="1172845"/>
            <a:ext cx="2624455" cy="1595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030721140642zt20030721_17"/>
          <p:cNvPicPr>
            <a:picLocks noChangeAspect="1"/>
          </p:cNvPicPr>
          <p:nvPr/>
        </p:nvPicPr>
        <p:blipFill>
          <a:blip r:embed="rId3"/>
          <a:srcRect b="5829"/>
          <a:stretch>
            <a:fillRect/>
          </a:stretch>
        </p:blipFill>
        <p:spPr>
          <a:xfrm>
            <a:off x="4340860" y="1173480"/>
            <a:ext cx="2642235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天安门灯光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4325" y="2793365"/>
            <a:ext cx="2656205" cy="147574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4930" y="412115"/>
            <a:ext cx="5560695" cy="509905"/>
            <a:chOff x="118" y="335"/>
            <a:chExt cx="8757" cy="803"/>
          </a:xfrm>
        </p:grpSpPr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知识点二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光的直线传播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1510"/>
            <a:ext cx="4499992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光在空气、水中的传播路径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4" name="069030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7618" y="1275606"/>
            <a:ext cx="2854647" cy="2283718"/>
          </a:xfrm>
          <a:prstGeom prst="rect">
            <a:avLst/>
          </a:prstGeom>
        </p:spPr>
      </p:pic>
      <p:pic>
        <p:nvPicPr>
          <p:cNvPr id="2050" name="Picture 2" descr="G:\课件\人教版初中物理8年级上册全套教学资料\课件\第四章 光现象\070040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60057" y="1275606"/>
            <a:ext cx="3096493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3651870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空气、水、玻璃等透明物质叫介质。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215494"/>
            <a:ext cx="9144000" cy="521970"/>
          </a:xfrm>
          <a:prstGeom prst="rect">
            <a:avLst/>
          </a:prstGeom>
          <a:solidFill>
            <a:srgbClr val="92D05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光在</a:t>
            </a:r>
            <a:r>
              <a:rPr lang="zh-CN" altLang="en-US" sz="280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同种、均匀</a:t>
            </a:r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介质中是</a:t>
            </a:r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沿直线传播</a:t>
            </a:r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的</a:t>
            </a:r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。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143" y="1275606"/>
            <a:ext cx="3057857" cy="22837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69.xml><?xml version="1.0" encoding="utf-8"?>
<p:tagLst xmlns:p="http://schemas.openxmlformats.org/presentationml/2006/main">
  <p:tag name="AS_UNIQUEID" val="6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Arial"/>
      </a:majorFont>
      <a:minorFont>
        <a:latin typeface="Arial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1644</Words>
  <Application>Microsoft Office PowerPoint</Application>
  <PresentationFormat>全屏显示(16:9)</PresentationFormat>
  <Paragraphs>105</Paragraphs>
  <Slides>26</Slides>
  <Notes>0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cp:lastPrinted>2017-07-31T15:56:00Z</cp:lastPrinted>
  <dcterms:created xsi:type="dcterms:W3CDTF">2013-09-14T14:37:00Z</dcterms:created>
  <dcterms:modified xsi:type="dcterms:W3CDTF">2020-11-26T12:21:54Z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